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6" r:id="rId3"/>
    <p:sldId id="274" r:id="rId4"/>
    <p:sldId id="264" r:id="rId5"/>
    <p:sldId id="271" r:id="rId6"/>
    <p:sldId id="272" r:id="rId7"/>
    <p:sldId id="273" r:id="rId8"/>
    <p:sldId id="27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ytFWH+QU+eMFeP/3JGmjHg==" hashData="2Kdc52+aoqksJT2xcCjgqusBQm/+luMg1ka2DiVEUP8UwrppEuofFzX/CABU6/DRPCwjX781zQ9r4DB+7M4Oh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E1FFC-E539-4FEC-BF14-AA1CA083264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FFE332-2AE0-4E65-804B-834A2667D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4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FFE332-2AE0-4E65-804B-834A2667D3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44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E04F-0D42-4575-9C7F-918F1D186D6F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1435-B58A-43A9-98E0-A9CCCB95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46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717D-2F27-4667-9ECE-E1361C2F1D3E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1435-B58A-43A9-98E0-A9CCCB95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2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6B7A-3B15-4D23-80EB-DD8F3A427F96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1435-B58A-43A9-98E0-A9CCCB95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1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5F1BB-DC87-4C87-8DAF-B37101B1BC53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1435-B58A-43A9-98E0-A9CCCB95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0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E568A-F794-480C-81F1-FE9FBA700104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1435-B58A-43A9-98E0-A9CCCB95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5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AD107-2707-4AE7-9199-286344EF8316}" type="datetime1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1435-B58A-43A9-98E0-A9CCCB95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77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20AC1-85D5-47E0-A36F-D0123D9C32ED}" type="datetime1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1435-B58A-43A9-98E0-A9CCCB95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8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A09E9-10C8-4785-BEA4-1ED27CBD9700}" type="datetime1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1435-B58A-43A9-98E0-A9CCCB95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2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3C871-C559-4CA1-BF3A-551FCC48C316}" type="datetime1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1435-B58A-43A9-98E0-A9CCCB95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0344-06ED-4F55-9077-12B931670849}" type="datetime1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1435-B58A-43A9-98E0-A9CCCB95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6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87AA-7F0B-4D02-B48C-2335C1C547D7}" type="datetime1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1435-B58A-43A9-98E0-A9CCCB95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4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8B3B3-7945-436B-B08B-B78BFCBF46D5}" type="datetime1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91435-B58A-43A9-98E0-A9CCCB954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35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61"/>
            <a:ext cx="476398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524" y="732560"/>
            <a:ext cx="7457972" cy="550475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1435-B58A-43A9-98E0-A9CCCB954CF4}" type="slidenum">
              <a:rPr lang="en-US" smtClean="0"/>
              <a:t>1</a:t>
            </a:fld>
            <a:endParaRPr lang="en-US"/>
          </a:p>
        </p:txBody>
      </p:sp>
      <p:pic>
        <p:nvPicPr>
          <p:cNvPr id="4" name="01 - Tra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3204" y="57628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7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33338"/>
            <a:ext cx="9255126" cy="6931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906" y="404664"/>
            <a:ext cx="6072187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79712" y="4653136"/>
            <a:ext cx="4680520" cy="115212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4000" dirty="0">
                <a:cs typeface="B Titr" panose="00000700000000000000" pitchFamily="2" charset="-78"/>
              </a:rPr>
              <a:t>مدرس : مسعود پادری</a:t>
            </a:r>
            <a:endParaRPr lang="en-US" sz="4000" dirty="0">
              <a:cs typeface="B Titr" panose="000007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1435-B58A-43A9-98E0-A9CCCB954C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75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2148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971601" y="177281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a-IR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</a:rPr>
              <a:t>تعریف هم خانواده</a:t>
            </a:r>
            <a:endParaRPr lang="en-US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2397949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a-IR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به کلماتی که دارای یک ریشه مشترک</a:t>
            </a:r>
          </a:p>
          <a:p>
            <a:pPr lvl="0" algn="ctr" rtl="1"/>
            <a:r>
              <a:rPr lang="fa-IR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و تقریبا هم معنا  باشند </a:t>
            </a:r>
            <a:r>
              <a:rPr lang="fa-IR" sz="32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هم خانواده </a:t>
            </a:r>
            <a:r>
              <a:rPr lang="fa-IR" sz="3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می گویند.</a:t>
            </a:r>
            <a:endParaRPr lang="en-US" sz="32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4437112"/>
            <a:ext cx="69847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/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شناخت ویژگی هم خانواده بودن </a:t>
            </a: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به </a:t>
            </a:r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تشخیص شکل کلمات و درست نویسی در املا به ما کمک می کند.</a:t>
            </a:r>
            <a:endParaRPr lang="en-US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600" y="3862789"/>
            <a:ext cx="6984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fa-IR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cs typeface="B Mitra" pitchFamily="2" charset="-78"/>
              </a:rPr>
              <a:t>نکته:</a:t>
            </a:r>
            <a:endParaRPr lang="en-US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cs typeface="B Mitra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1435-B58A-43A9-98E0-A9CCCB954C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9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567"/>
            <a:ext cx="9144000" cy="68253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>
            <a:off x="755576" y="692696"/>
            <a:ext cx="763284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کلمه های هم خانواده درعربی</a:t>
            </a:r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: </a:t>
            </a: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در </a:t>
            </a:r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زبان عرب</a:t>
            </a:r>
            <a:r>
              <a:rPr lang="ar-SA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به کلماتی هم خانواده می گویند که ازیک ریشه گرفته شده باشند و حرف های اصلی آنها پشت سرهم بیایند </a:t>
            </a:r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مانند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: </a:t>
            </a:r>
            <a:r>
              <a:rPr lang="ar-SA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رابط - مربوط - ارتباط - ربط </a:t>
            </a:r>
            <a:endParaRPr lang="fa-IR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C0504D">
                  <a:lumMod val="50000"/>
                </a:srgbClr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عجله - عجول - عاجل و تعجیل</a:t>
            </a:r>
            <a:endParaRPr lang="fa-IR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C0504D">
                  <a:lumMod val="50000"/>
                </a:srgbClr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تدریس - دروس - مدرس - درس </a:t>
            </a:r>
            <a:endParaRPr lang="fa-IR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C0504D">
                  <a:lumMod val="50000"/>
                </a:srgbClr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عامل - معمول - عمال - عمل تعلیم - عالم - معلم - معلوم </a:t>
            </a:r>
            <a:endParaRPr lang="fa-IR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C0504D">
                  <a:lumMod val="50000"/>
                </a:srgbClr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ar-SA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نظر - ناظر- منظور- منتظر- انتظار- منظره- نظارت </a:t>
            </a:r>
            <a:endParaRPr lang="fa-IR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C0504D">
                  <a:lumMod val="50000"/>
                </a:srgbClr>
              </a:solidFill>
            </a:endParaRPr>
          </a:p>
          <a:p>
            <a:pPr algn="r" rtl="1"/>
            <a:r>
              <a:rPr lang="ar-SA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نکته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: </a:t>
            </a:r>
            <a:r>
              <a:rPr lang="ar-SA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کلمات هم خانواده درعربی از نظر معنی به هم نزدیک هستند و دربیشتر مواقع سه حرف مشترک دارند </a:t>
            </a:r>
            <a:endParaRPr lang="fa-IR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C0504D">
                  <a:lumMod val="50000"/>
                </a:srgbClr>
              </a:solidFill>
            </a:endParaRPr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algn="r" rtl="1"/>
            <a:endParaRPr lang="fa-IR" dirty="0" smtClean="0"/>
          </a:p>
          <a:p>
            <a:pPr algn="r" rtl="1"/>
            <a:endParaRPr lang="fa-IR" dirty="0"/>
          </a:p>
          <a:p>
            <a:pPr algn="r" rt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1435-B58A-43A9-98E0-A9CCCB954C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219179"/>
            <a:ext cx="9144000" cy="682148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971600" y="692696"/>
            <a:ext cx="712879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کلمات هم خانواده در فارسی </a:t>
            </a: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</a:p>
          <a:p>
            <a:pPr algn="just" rtl="1">
              <a:lnSpc>
                <a:spcPct val="150000"/>
              </a:lnSpc>
            </a:pP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ملاک هم خانواده بودن در فارسی بن ماضی و مضارع است . کلمه هایی که بن ماضی و مضارع یکسانی داشته باشند با هم </a:t>
            </a: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،هم </a:t>
            </a:r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خانواده هستند . </a:t>
            </a:r>
          </a:p>
          <a:p>
            <a:pPr algn="just" rtl="1">
              <a:lnSpc>
                <a:spcPct val="150000"/>
              </a:lnSpc>
            </a:pPr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مانند </a:t>
            </a:r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: دانش - دانا - دانشمند - دانا و نکته دان</a:t>
            </a:r>
          </a:p>
          <a:p>
            <a:pPr algn="r" rtl="1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3568" y="4133979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نکته : </a:t>
            </a:r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بعضی از هم خانواده ها درزبان فارسی بن فعلی ندارند </a:t>
            </a: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</a:t>
            </a:r>
            <a:endParaRPr lang="fa-IR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C0504D">
                  <a:lumMod val="50000"/>
                </a:srgbClr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مانند : گل زار - گلستان - گل خو - گلدان - گلنوش - و گل رخ هنرور - هنرمند - هنر دوست - هنری و باهنر</a:t>
            </a:r>
            <a:endParaRPr lang="en-US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1435-B58A-43A9-98E0-A9CCCB954C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9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5" y="202922"/>
            <a:ext cx="9144000" cy="682148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1115616" y="620688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بن فعل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: </a:t>
            </a:r>
            <a:r>
              <a:rPr lang="ar-SA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به جزو ثابت و اصلی فعل که مفهوم انجام کار یا روی دادن حالتی را بیان کند بن فعل گویند .</a:t>
            </a:r>
            <a:endParaRPr lang="en-US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617" y="1916832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هرفعل دارای دوریشه یا بن است که عبارتند از</a:t>
            </a:r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: بن فعل ماضی و بن فعل مضارع </a:t>
            </a:r>
            <a:endParaRPr lang="en-US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615" y="3053278"/>
            <a:ext cx="684076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بن ماضی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 : </a:t>
            </a:r>
            <a:r>
              <a:rPr lang="ar-SA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برای پیدا کردن بن ماضی باید تصور کنیم که آن فعل دیروز انجام شده است .سپس شناسه را از آخر آن فعل حذف می کنیم و به باقی مانده ی کلمه بن ماضی </a:t>
            </a: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/>
            </a:r>
            <a:b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</a:br>
            <a:r>
              <a:rPr lang="ar-SA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می </a:t>
            </a:r>
            <a:r>
              <a:rPr lang="ar-SA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گویند</a:t>
            </a:r>
            <a:endParaRPr lang="en-US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5617" y="4820959"/>
            <a:ext cx="68407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مانند </a:t>
            </a: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ar-SA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می </a:t>
            </a:r>
            <a:r>
              <a:rPr lang="ar-SA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روی</a:t>
            </a:r>
            <a:r>
              <a:rPr lang="ar-SA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:</a:t>
            </a: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ar-SA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من </a:t>
            </a:r>
            <a:r>
              <a:rPr lang="ar-SA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دیروز رفتم </a:t>
            </a:r>
            <a:r>
              <a:rPr lang="ar-SA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.</a:t>
            </a: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حرف</a:t>
            </a:r>
            <a:r>
              <a:rPr lang="ar-SA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ar-SA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م</a:t>
            </a:r>
            <a:r>
              <a:rPr lang="ar-SA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ar-SA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را حذف </a:t>
            </a: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/>
            </a:r>
            <a:b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</a:br>
            <a:r>
              <a:rPr lang="ar-SA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می </a:t>
            </a:r>
            <a:r>
              <a:rPr lang="ar-SA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کنیم </a:t>
            </a:r>
            <a:r>
              <a:rPr lang="ar-SA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. </a:t>
            </a:r>
            <a:r>
              <a:rPr lang="ar-SA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رفت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</a:t>
            </a:r>
            <a:endParaRPr lang="fa-IR" sz="28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C0504D">
                  <a:lumMod val="50000"/>
                </a:srgbClr>
              </a:solidFill>
            </a:endParaRPr>
          </a:p>
          <a:p>
            <a:pPr algn="just" rtl="1"/>
            <a:r>
              <a:rPr lang="ar-SA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می زنی </a:t>
            </a: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: </a:t>
            </a:r>
            <a:r>
              <a:rPr lang="ar-SA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من </a:t>
            </a:r>
            <a:r>
              <a:rPr lang="ar-SA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دیروز علی را زدم </a:t>
            </a: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. حرف </a:t>
            </a:r>
            <a:r>
              <a:rPr lang="ar-SA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ar-SA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م</a:t>
            </a:r>
            <a:r>
              <a:rPr lang="ar-SA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را حذف </a:t>
            </a: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/>
            </a:r>
            <a:b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</a:br>
            <a:r>
              <a:rPr lang="ar-SA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می کینم</a:t>
            </a: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.</a:t>
            </a:r>
            <a:r>
              <a:rPr lang="en-US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ar-SA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زد</a:t>
            </a:r>
            <a:endParaRPr lang="en-US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1435-B58A-43A9-98E0-A9CCCB954C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01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0821"/>
            <a:ext cx="9144000" cy="682148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1043608" y="3140968"/>
            <a:ext cx="69127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بن مضارع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 :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ar-SA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برای پیدا کردن بن مضارع </a:t>
            </a: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،</a:t>
            </a:r>
            <a:r>
              <a:rPr lang="ar-SA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ar-SA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فعل را به صورت امری یا دستوری بیان می کینم سپس حرف </a:t>
            </a:r>
            <a:r>
              <a:rPr lang="ar-SA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ب</a:t>
            </a:r>
            <a:r>
              <a:rPr lang="ar-SA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را </a:t>
            </a:r>
            <a:r>
              <a:rPr lang="ar-SA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از ابتدا بر می داریم به آن چه باقی می ماند بن مضارع می گویند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. </a:t>
            </a: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</a:t>
            </a:r>
          </a:p>
          <a:p>
            <a:pPr algn="just" rtl="1"/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مانند : </a:t>
            </a:r>
            <a:r>
              <a:rPr lang="ar-SA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می خوانند</a:t>
            </a: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:</a:t>
            </a:r>
            <a:r>
              <a:rPr lang="ar-SA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ar-SA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بخوان</a:t>
            </a:r>
            <a:r>
              <a:rPr lang="ar-SA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حرف </a:t>
            </a:r>
            <a:r>
              <a:rPr lang="ar-SA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ب</a:t>
            </a:r>
            <a:r>
              <a:rPr lang="ar-SA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ar-SA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را حذف می کینم </a:t>
            </a:r>
            <a:r>
              <a:rPr lang="ar-SA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خوان</a:t>
            </a: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 </a:t>
            </a:r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</a:t>
            </a:r>
            <a:endParaRPr lang="fa-IR" sz="28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C0504D">
                  <a:lumMod val="50000"/>
                </a:srgbClr>
              </a:solidFill>
            </a:endParaRPr>
          </a:p>
          <a:p>
            <a:pPr algn="just" rtl="1"/>
            <a:r>
              <a:rPr lang="ar-SA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می گویند</a:t>
            </a: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  </a:t>
            </a: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:</a:t>
            </a:r>
            <a:r>
              <a:rPr lang="ar-SA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ar-SA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بگو</a:t>
            </a: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حرف</a:t>
            </a:r>
            <a:r>
              <a:rPr lang="ar-SA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ar-SA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ب</a:t>
            </a:r>
            <a:r>
              <a:rPr lang="ar-SA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ar-SA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را حذف می کینم</a:t>
            </a:r>
            <a:r>
              <a:rPr lang="en-US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ar-SA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گو</a:t>
            </a:r>
            <a:endParaRPr lang="en-US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692696"/>
            <a:ext cx="69127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روش </a:t>
            </a:r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دیگر پیدا کردن بن ماضی این است که فعل را به </a:t>
            </a:r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مصدر</a:t>
            </a:r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تبدیل می کنیم و حرف </a:t>
            </a:r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ن</a:t>
            </a:r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را از آخر آن حذف </a:t>
            </a: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/>
            </a:r>
            <a:b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</a:b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می </a:t>
            </a:r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کنیم آن چه می ماند </a:t>
            </a:r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بن ماضی </a:t>
            </a:r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است </a:t>
            </a: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. </a:t>
            </a:r>
          </a:p>
          <a:p>
            <a:pPr algn="just" rtl="1"/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مانند </a:t>
            </a:r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: </a:t>
            </a: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می </a:t>
            </a:r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خورد </a:t>
            </a:r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مصدرش می شود : </a:t>
            </a:r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خوردن</a:t>
            </a:r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حرف </a:t>
            </a: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ن</a:t>
            </a: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</a:t>
            </a:r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را حذف </a:t>
            </a:r>
            <a:r>
              <a:rPr lang="fa-IR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می </a:t>
            </a:r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کنیم </a:t>
            </a:r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</a:rPr>
              <a:t>خورد</a:t>
            </a:r>
            <a:r>
              <a:rPr lang="fa-IR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504D">
                    <a:lumMod val="50000"/>
                  </a:srgbClr>
                </a:solidFill>
              </a:rPr>
              <a:t> بن ماضی است .  </a:t>
            </a:r>
            <a:endParaRPr lang="en-US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1435-B58A-43A9-98E0-A9CCCB954C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6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82148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4" name="Oval 3"/>
          <p:cNvSpPr/>
          <p:nvPr/>
        </p:nvSpPr>
        <p:spPr>
          <a:xfrm>
            <a:off x="1043608" y="2060848"/>
            <a:ext cx="6480720" cy="3240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پایان </a:t>
            </a:r>
          </a:p>
          <a:p>
            <a:pPr algn="ctr"/>
            <a:r>
              <a:rPr lang="fa-IR" sz="4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</a:rPr>
              <a:t>موفق باشید و پیروز </a:t>
            </a:r>
            <a:endParaRPr lang="en-US" sz="4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مدرس : مسعود پادری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91435-B58A-43A9-98E0-A9CCCB954C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9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آموزش  هم خانواده - پاور فارسی ششم</Template>
  <TotalTime>4</TotalTime>
  <Words>454</Words>
  <Application>Microsoft Office PowerPoint</Application>
  <PresentationFormat>On-screen Show (4:3)</PresentationFormat>
  <Paragraphs>50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 Mitra</vt:lpstr>
      <vt:lpstr>B Titr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baba</dc:creator>
  <cp:lastModifiedBy>baba</cp:lastModifiedBy>
  <cp:revision>1</cp:revision>
  <dcterms:created xsi:type="dcterms:W3CDTF">2019-02-28T15:29:44Z</dcterms:created>
  <dcterms:modified xsi:type="dcterms:W3CDTF">2019-02-28T15:33:58Z</dcterms:modified>
</cp:coreProperties>
</file>